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p4" ContentType="video/mp4"/>
  <Default Extension="mpeg" ContentType="video/unknown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668" r:id="rId4"/>
    <p:sldId id="683" r:id="rId5"/>
    <p:sldId id="838" r:id="rId6"/>
    <p:sldId id="839" r:id="rId7"/>
    <p:sldId id="837" r:id="rId8"/>
    <p:sldId id="817" r:id="rId9"/>
    <p:sldId id="845" r:id="rId10"/>
    <p:sldId id="846" r:id="rId11"/>
    <p:sldId id="847" r:id="rId12"/>
    <p:sldId id="848" r:id="rId13"/>
    <p:sldId id="849" r:id="rId14"/>
    <p:sldId id="850" r:id="rId15"/>
    <p:sldId id="851" r:id="rId16"/>
    <p:sldId id="852" r:id="rId17"/>
    <p:sldId id="853" r:id="rId18"/>
    <p:sldId id="854" r:id="rId19"/>
    <p:sldId id="855" r:id="rId20"/>
    <p:sldId id="856" r:id="rId21"/>
    <p:sldId id="857" r:id="rId22"/>
    <p:sldId id="858" r:id="rId23"/>
    <p:sldId id="859" r:id="rId24"/>
    <p:sldId id="860" r:id="rId25"/>
    <p:sldId id="861" r:id="rId26"/>
    <p:sldId id="862" r:id="rId27"/>
    <p:sldId id="863" r:id="rId28"/>
    <p:sldId id="864" r:id="rId29"/>
    <p:sldId id="865" r:id="rId30"/>
    <p:sldId id="866" r:id="rId31"/>
    <p:sldId id="867" r:id="rId32"/>
    <p:sldId id="868" r:id="rId33"/>
    <p:sldId id="8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9"/>
    <p:restoredTop sz="87619"/>
  </p:normalViewPr>
  <p:slideViewPr>
    <p:cSldViewPr snapToGrid="0" snapToObjects="1">
      <p:cViewPr varScale="1">
        <p:scale>
          <a:sx n="100" d="100"/>
          <a:sy n="100" d="100"/>
        </p:scale>
        <p:origin x="1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3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times no reward accumulated at all, just sitting still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2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3/7/21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7.xml"/><Relationship Id="rId7" Type="http://schemas.openxmlformats.org/officeDocument/2006/relationships/image" Target="../media/image21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5.png"/><Relationship Id="rId5" Type="http://schemas.openxmlformats.org/officeDocument/2006/relationships/tags" Target="../tags/tag9.xml"/><Relationship Id="rId10" Type="http://schemas.openxmlformats.org/officeDocument/2006/relationships/image" Target="../media/image24.png"/><Relationship Id="rId4" Type="http://schemas.openxmlformats.org/officeDocument/2006/relationships/tags" Target="../tags/tag8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0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35.png"/><Relationship Id="rId5" Type="http://schemas.openxmlformats.org/officeDocument/2006/relationships/tags" Target="../tags/tag16.xml"/><Relationship Id="rId10" Type="http://schemas.openxmlformats.org/officeDocument/2006/relationships/image" Target="../media/image34.png"/><Relationship Id="rId4" Type="http://schemas.openxmlformats.org/officeDocument/2006/relationships/tags" Target="../tags/tag15.xml"/><Relationship Id="rId9" Type="http://schemas.openxmlformats.org/officeDocument/2006/relationships/image" Target="../media/image33.png"/><Relationship Id="rId1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40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27.xml"/><Relationship Id="rId7" Type="http://schemas.openxmlformats.org/officeDocument/2006/relationships/image" Target="../media/image52.png"/><Relationship Id="rId12" Type="http://schemas.openxmlformats.org/officeDocument/2006/relationships/image" Target="../media/image51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.vml"/><Relationship Id="rId6" Type="http://schemas.openxmlformats.org/officeDocument/2006/relationships/slideLayout" Target="../slideLayouts/slideLayout2.xml"/><Relationship Id="rId11" Type="http://schemas.openxmlformats.org/officeDocument/2006/relationships/oleObject" Target="../embeddings/oleObject2.bin"/><Relationship Id="rId5" Type="http://schemas.openxmlformats.org/officeDocument/2006/relationships/tags" Target="../tags/tag29.xml"/><Relationship Id="rId10" Type="http://schemas.openxmlformats.org/officeDocument/2006/relationships/image" Target="../media/image50.png"/><Relationship Id="rId4" Type="http://schemas.openxmlformats.org/officeDocument/2006/relationships/tags" Target="../tags/tag28.xml"/><Relationship Id="rId9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eg"/><Relationship Id="rId1" Type="http://schemas.microsoft.com/office/2007/relationships/media" Target="../media/media1.m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eg"/><Relationship Id="rId1" Type="http://schemas.microsoft.com/office/2007/relationships/media" Target="../media/media2.m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eg"/><Relationship Id="rId1" Type="http://schemas.microsoft.com/office/2007/relationships/media" Target="../media/media3.m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4205646"/>
            <a:ext cx="12192000" cy="95350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Reinforcement Learning (Part 1)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9DCC54A-51DC-F343-B713-F8D9638A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0857" y="1560733"/>
            <a:ext cx="6308402" cy="2897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Reinforcement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E52B2A3F-8DF3-3C4D-950F-4BF447DC2C4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7F29A6-971E-A549-B028-CC2B5A27D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19045-B701-4644-AB99-6F32BF1F3F06}"/>
              </a:ext>
            </a:extLst>
          </p:cNvPr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947516-16DD-0742-BF60-0F2F379BE36E}"/>
                </a:ext>
              </a:extLst>
            </p:cNvPr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B728A1-944C-1343-9545-9D1AD033B441}"/>
                </a:ext>
              </a:extLst>
            </p:cNvPr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2C616E4-5231-654F-A080-F9C0E5E0F0CB}"/>
                </a:ext>
              </a:extLst>
            </p:cNvPr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9029E3-A68B-F84E-953B-0C6F5517C375}"/>
                </a:ext>
              </a:extLst>
            </p:cNvPr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7CECA4D-29A4-474B-BD1F-46D4BFA0C40D}"/>
                </a:ext>
              </a:extLst>
            </p:cNvPr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B74BFC0-D4FE-464A-BE8D-984184DC5E9E}"/>
                </a:ext>
              </a:extLst>
            </p:cNvPr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0" name="Isosceles Triangle 13">
              <a:extLst>
                <a:ext uri="{FF2B5EF4-FFF2-40B4-BE49-F238E27FC236}">
                  <a16:creationId xmlns:a16="http://schemas.microsoft.com/office/drawing/2014/main" id="{A11D0323-B557-7E4F-8C0B-C13AE28B10CE}"/>
                </a:ext>
              </a:extLst>
            </p:cNvPr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968C72A-25CF-6347-AD23-0F52E5169E83}"/>
                </a:ext>
              </a:extLst>
            </p:cNvPr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78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Offline (MDPs) vs. Online (RL)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3C83678-1C00-B84F-A621-91921055C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BA6FA86-A231-BB42-A4A2-ECD41BA17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2B1954-BE52-CB44-9D1C-4FF09CD86D79}"/>
              </a:ext>
            </a:extLst>
          </p:cNvPr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EA60C0-4423-FB48-BDBB-74C4B27DBDDF}"/>
              </a:ext>
            </a:extLst>
          </p:cNvPr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22522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Model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02F90A3-6E26-9640-A05F-BD7CA3D6E72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11379200" cy="4729164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5BA9B193-E827-B949-82AF-6B626C72FF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3A2ADC7B-479E-2643-93C4-8922B33896B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BB3BD74-B88C-F945-95DB-A7E81DA0C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12" name="Picture 3">
            <a:extLst>
              <a:ext uri="{FF2B5EF4-FFF2-40B4-BE49-F238E27FC236}">
                <a16:creationId xmlns:a16="http://schemas.microsoft.com/office/drawing/2014/main" id="{90F2F88B-C517-804F-A723-DE78CAC0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8106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Model-Based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21906-6595-7F4B-93C8-4A035100CD5D}"/>
              </a:ext>
            </a:extLst>
          </p:cNvPr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3F2C43C8-1599-DC40-9465-07D21C80F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C1FAB-232A-664D-8603-6E6933C37781}"/>
              </a:ext>
            </a:extLst>
          </p:cNvPr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DF8993-7301-0D4C-81F4-8F2F79233DAD}"/>
              </a:ext>
            </a:extLst>
          </p:cNvPr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5FA90CC-7D6F-6545-B35A-2A17002D1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570276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0F708C3-18B6-2942-9AA5-42CE3F404762}"/>
              </a:ext>
            </a:extLst>
          </p:cNvPr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DF788C-87DE-5D46-ACC6-8B2DC48A91A1}"/>
              </a:ext>
            </a:extLst>
          </p:cNvPr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Isosceles Triangle 21">
            <a:extLst>
              <a:ext uri="{FF2B5EF4-FFF2-40B4-BE49-F238E27FC236}">
                <a16:creationId xmlns:a16="http://schemas.microsoft.com/office/drawing/2014/main" id="{6920E4BC-176C-F34D-A15E-240B3234BE7F}"/>
              </a:ext>
            </a:extLst>
          </p:cNvPr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Isosceles Triangle 22">
            <a:extLst>
              <a:ext uri="{FF2B5EF4-FFF2-40B4-BE49-F238E27FC236}">
                <a16:creationId xmlns:a16="http://schemas.microsoft.com/office/drawing/2014/main" id="{A181A3DD-9F65-3E47-AD75-E9B35D2CD210}"/>
              </a:ext>
            </a:extLst>
          </p:cNvPr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Isosceles Triangle 23">
            <a:extLst>
              <a:ext uri="{FF2B5EF4-FFF2-40B4-BE49-F238E27FC236}">
                <a16:creationId xmlns:a16="http://schemas.microsoft.com/office/drawing/2014/main" id="{64507DDF-8293-3744-B0FF-5952AB821C4F}"/>
              </a:ext>
            </a:extLst>
          </p:cNvPr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52C4D7-A333-CF48-80E0-E08A889ABBFB}"/>
              </a:ext>
            </a:extLst>
          </p:cNvPr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53FA5B-324F-DD44-86E3-151BF880B3C2}"/>
              </a:ext>
            </a:extLst>
          </p:cNvPr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34F357-40AF-E64B-97CE-28E85502EF22}"/>
              </a:ext>
            </a:extLst>
          </p:cNvPr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4B3B1F-F94B-0A4B-8149-59DC542FBA53}"/>
              </a:ext>
            </a:extLst>
          </p:cNvPr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903A0A3-3CA5-764B-A773-59D024158999}"/>
              </a:ext>
            </a:extLst>
          </p:cNvPr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6D13CC-5C76-104C-A3CA-B67BA1357300}"/>
              </a:ext>
            </a:extLst>
          </p:cNvPr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B55AD6-2FAB-264A-A9BC-08509E28682A}"/>
              </a:ext>
            </a:extLst>
          </p:cNvPr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22F524-E930-C64A-B4BB-0474BD7C6017}"/>
              </a:ext>
            </a:extLst>
          </p:cNvPr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E879E16-3446-7344-AC65-5692324C1F9D}"/>
              </a:ext>
            </a:extLst>
          </p:cNvPr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28FAE4-FC05-F74D-9278-7E075F078576}"/>
              </a:ext>
            </a:extLst>
          </p:cNvPr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64547C4-8AF8-FB4E-9973-32A56DC20C2C}"/>
              </a:ext>
            </a:extLst>
          </p:cNvPr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5E11DC-482F-9548-9A6A-F2E3B12D5D79}"/>
              </a:ext>
            </a:extLst>
          </p:cNvPr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71DBC1-04B8-D241-953B-B8B80CC1523E}"/>
              </a:ext>
            </a:extLst>
          </p:cNvPr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9E50E2FA-8216-0445-AD7C-820966BA09A7}"/>
              </a:ext>
            </a:extLst>
          </p:cNvPr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5AC13D8-28E2-7541-ABB0-DCB064F91DD3}"/>
              </a:ext>
            </a:extLst>
          </p:cNvPr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3" name="Picture 32" descr="txp_fig">
            <a:extLst>
              <a:ext uri="{FF2B5EF4-FFF2-40B4-BE49-F238E27FC236}">
                <a16:creationId xmlns:a16="http://schemas.microsoft.com/office/drawing/2014/main" id="{890EB396-0843-D84B-8430-29A15B30166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34" name="Picture 33" descr="txp_fig">
            <a:extLst>
              <a:ext uri="{FF2B5EF4-FFF2-40B4-BE49-F238E27FC236}">
                <a16:creationId xmlns:a16="http://schemas.microsoft.com/office/drawing/2014/main" id="{D01C209B-1E39-2A44-A8FA-0DBD88DA93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6603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8" grpId="0"/>
      <p:bldP spid="19" grpId="0"/>
      <p:bldP spid="20" grpId="0"/>
      <p:bldP spid="21" grpId="0"/>
      <p:bldP spid="22" grpId="0" animBg="1"/>
      <p:bldP spid="23" grpId="0"/>
      <p:bldP spid="24" grpId="0" animBg="1"/>
      <p:bldP spid="25" grpId="0"/>
      <p:bldP spid="26" grpId="0" animBg="1"/>
      <p:bldP spid="27" grpId="0"/>
      <p:bldP spid="28" grpId="0" animBg="1"/>
      <p:bldP spid="29" grpId="0"/>
      <p:bldP spid="30" grpId="0"/>
      <p:bldP spid="31" grpId="0" animBg="1"/>
      <p:bldP spid="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Expected 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4FC171AE-E572-AF4F-8BAF-1595C5A495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cs444 students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F6BF34-DCDA-534F-BE2D-C63D5B7EB854}"/>
              </a:ext>
            </a:extLst>
          </p:cNvPr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6FFEA6-9489-6740-A3D1-41219CE14762}"/>
                </a:ext>
              </a:extLst>
            </p:cNvPr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7DCD052-82DA-C040-9B6E-E86275C36AFA}"/>
                </a:ext>
              </a:extLst>
            </p:cNvPr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TP_tmp.png">
            <a:extLst>
              <a:ext uri="{FF2B5EF4-FFF2-40B4-BE49-F238E27FC236}">
                <a16:creationId xmlns:a16="http://schemas.microsoft.com/office/drawing/2014/main" id="{03CE507F-9289-094C-8D94-CAB7745E73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 descr="TP_tmp.png">
            <a:extLst>
              <a:ext uri="{FF2B5EF4-FFF2-40B4-BE49-F238E27FC236}">
                <a16:creationId xmlns:a16="http://schemas.microsoft.com/office/drawing/2014/main" id="{DB9E736B-FF12-1844-9184-3886C3BDA71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AD24D3F-4C93-BD42-926B-6C3F20EAEE35}"/>
              </a:ext>
            </a:extLst>
          </p:cNvPr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F2C3D-BE46-EF4C-BB1A-7C90A735C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4084BA-7C9B-0441-95E9-A529AAE21AF3}"/>
              </a:ext>
            </a:extLst>
          </p:cNvPr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TP_tmp.png">
            <a:extLst>
              <a:ext uri="{FF2B5EF4-FFF2-40B4-BE49-F238E27FC236}">
                <a16:creationId xmlns:a16="http://schemas.microsoft.com/office/drawing/2014/main" id="{77353FAB-D6A7-A442-8A21-BF3608EC100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P_tmp.png">
            <a:extLst>
              <a:ext uri="{FF2B5EF4-FFF2-40B4-BE49-F238E27FC236}">
                <a16:creationId xmlns:a16="http://schemas.microsoft.com/office/drawing/2014/main" id="{41714E61-1E9C-264D-BE77-679F5160F0D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8196BFA-119D-B34F-B22B-0C41D3F6A37E}"/>
              </a:ext>
            </a:extLst>
          </p:cNvPr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955B64-34B0-3849-A2B7-E06AE8635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7D75364-3CBB-B24F-8E4B-E33175782738}"/>
              </a:ext>
            </a:extLst>
          </p:cNvPr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TP_tmp.png">
            <a:extLst>
              <a:ext uri="{FF2B5EF4-FFF2-40B4-BE49-F238E27FC236}">
                <a16:creationId xmlns:a16="http://schemas.microsoft.com/office/drawing/2014/main" id="{5334C50F-BC47-E547-81E2-B2F4FA82081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F99F15-BC02-4440-B1B3-D588663E21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C1BB5ACC-4733-EE4B-B5DD-69A929DA5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BC617B44-CEFC-354A-B626-405B07DE612B}"/>
              </a:ext>
            </a:extLst>
          </p:cNvPr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8BEEE9BC-60D1-CB41-9F83-4B96CF99BD53}"/>
              </a:ext>
            </a:extLst>
          </p:cNvPr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386879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9" grpId="0" animBg="1"/>
      <p:bldP spid="20" grpId="0"/>
      <p:bldP spid="23" grpId="0"/>
      <p:bldP spid="24" grpId="0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Model-Free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6D81F3B1-2735-2D4F-A731-993595DC6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6546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Passive Reinforcement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490848D-152B-4642-89F1-1001786A2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15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Passive Reinforcement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50B83C-220B-4D47-B3EE-F56337239192}"/>
              </a:ext>
            </a:extLst>
          </p:cNvPr>
          <p:cNvSpPr txBox="1">
            <a:spLocks noChangeArrowheads="1"/>
          </p:cNvSpPr>
          <p:nvPr/>
        </p:nvSpPr>
        <p:spPr>
          <a:xfrm>
            <a:off x="228600" y="1371600"/>
            <a:ext cx="114300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Simplified task: policy evaluation</a:t>
            </a:r>
          </a:p>
          <a:p>
            <a:pPr lvl="1"/>
            <a:r>
              <a:rPr lang="en-US"/>
              <a:t>Input: a fixed policy </a:t>
            </a:r>
            <a:r>
              <a:rPr lang="en-US">
                <a:sym typeface="Symbol" pitchFamily="18" charset="2"/>
              </a:rPr>
              <a:t>(s)</a:t>
            </a:r>
          </a:p>
          <a:p>
            <a:pPr lvl="1"/>
            <a:r>
              <a:rPr lang="en-US"/>
              <a:t>You don’t know the transitions T(s,a,s’)</a:t>
            </a:r>
          </a:p>
          <a:p>
            <a:pPr lvl="1"/>
            <a:r>
              <a:rPr lang="en-US"/>
              <a:t>You don’t know the rewards R(s,a,s’)</a:t>
            </a:r>
          </a:p>
          <a:p>
            <a:pPr lvl="1"/>
            <a:r>
              <a:rPr lang="en-US">
                <a:solidFill>
                  <a:srgbClr val="CC0000"/>
                </a:solidFill>
              </a:rPr>
              <a:t>Goal: learn the state values</a:t>
            </a:r>
            <a:endParaRPr lang="en-US"/>
          </a:p>
          <a:p>
            <a:pPr lvl="1"/>
            <a:endParaRPr lang="en-US"/>
          </a:p>
          <a:p>
            <a:r>
              <a:rPr lang="en-US"/>
              <a:t>In this case:</a:t>
            </a:r>
          </a:p>
          <a:p>
            <a:pPr lvl="1"/>
            <a:r>
              <a:rPr lang="en-US"/>
              <a:t>Learner is “along for the ride”</a:t>
            </a:r>
          </a:p>
          <a:p>
            <a:pPr lvl="1"/>
            <a:r>
              <a:rPr lang="en-US"/>
              <a:t>No choice about what actions to take</a:t>
            </a:r>
          </a:p>
          <a:p>
            <a:pPr lvl="1"/>
            <a:r>
              <a:rPr lang="en-US"/>
              <a:t>Just execute the policy and learn from experience</a:t>
            </a:r>
          </a:p>
          <a:p>
            <a:pPr lvl="1"/>
            <a:r>
              <a:rPr lang="en-US"/>
              <a:t>This is NOT offline planning!  You actually take actions in the world.</a:t>
            </a:r>
          </a:p>
          <a:p>
            <a:pPr lvl="1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8318E6-F703-1246-9FA0-F17C1042D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934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Direct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1A7B3F-01E4-EB48-9D72-D62E6147F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7442200" cy="4729164"/>
          </a:xfrm>
        </p:spPr>
        <p:txBody>
          <a:bodyPr/>
          <a:lstStyle/>
          <a:p>
            <a:r>
              <a:rPr lang="en-US" sz="2800" dirty="0"/>
              <a:t>Goal: Compute values for each state under </a:t>
            </a:r>
            <a:r>
              <a:rPr lang="en-US" sz="2800" dirty="0">
                <a:sym typeface="Symbol" pitchFamily="18" charset="2"/>
              </a:rPr>
              <a:t></a:t>
            </a:r>
          </a:p>
          <a:p>
            <a:pPr lvl="2"/>
            <a:endParaRPr lang="en-US" sz="2000" dirty="0"/>
          </a:p>
          <a:p>
            <a:r>
              <a:rPr lang="en-US" sz="2800" dirty="0"/>
              <a:t>Idea: Average together observed sample values</a:t>
            </a:r>
          </a:p>
          <a:p>
            <a:pPr lvl="1"/>
            <a:r>
              <a:rPr lang="en-US" sz="2400" dirty="0"/>
              <a:t>Act according to </a:t>
            </a:r>
            <a:r>
              <a:rPr lang="en-US" sz="2400" dirty="0">
                <a:sym typeface="Symbol" pitchFamily="18" charset="2"/>
              </a:rPr>
              <a:t></a:t>
            </a:r>
          </a:p>
          <a:p>
            <a:pPr lvl="1"/>
            <a:r>
              <a:rPr lang="en-US" sz="2400" dirty="0"/>
              <a:t>Every time you visit a state, write down what the sum of discounted rewards turned out to be</a:t>
            </a:r>
          </a:p>
          <a:p>
            <a:pPr lvl="1"/>
            <a:r>
              <a:rPr lang="en-US" sz="2400" dirty="0"/>
              <a:t>Average those samples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direct evaluation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6B6D17E-58C4-ED41-B78B-069DC33F4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3880" y="1447800"/>
            <a:ext cx="3017520" cy="3352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2911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Direct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62E1B-03AD-0249-950D-3525E9653E27}"/>
              </a:ext>
            </a:extLst>
          </p:cNvPr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7" name="Text Box 13">
            <a:extLst>
              <a:ext uri="{FF2B5EF4-FFF2-40B4-BE49-F238E27FC236}">
                <a16:creationId xmlns:a16="http://schemas.microsoft.com/office/drawing/2014/main" id="{B3080ADE-439A-F14A-BA51-4511C6885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E26164-C1B2-BD49-BF05-F941394E27CF}"/>
              </a:ext>
            </a:extLst>
          </p:cNvPr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08CFC7-30D4-FB4A-9786-89DA0634A40B}"/>
              </a:ext>
            </a:extLst>
          </p:cNvPr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FEF72B8C-66A5-D049-96AC-71DA73C57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0251762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2FAEE746-CA73-BA44-8627-608BF20C34C7}"/>
              </a:ext>
            </a:extLst>
          </p:cNvPr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7BA0F6-0220-5D4A-9AB8-F14FCFB5BA9E}"/>
              </a:ext>
            </a:extLst>
          </p:cNvPr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6" name="Isosceles Triangle 21">
            <a:extLst>
              <a:ext uri="{FF2B5EF4-FFF2-40B4-BE49-F238E27FC236}">
                <a16:creationId xmlns:a16="http://schemas.microsoft.com/office/drawing/2014/main" id="{D52404EF-C601-704B-B330-6C36D27679EE}"/>
              </a:ext>
            </a:extLst>
          </p:cNvPr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Isosceles Triangle 22">
            <a:extLst>
              <a:ext uri="{FF2B5EF4-FFF2-40B4-BE49-F238E27FC236}">
                <a16:creationId xmlns:a16="http://schemas.microsoft.com/office/drawing/2014/main" id="{FC1CD23F-27F6-724D-A04C-64F0F5383C33}"/>
              </a:ext>
            </a:extLst>
          </p:cNvPr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Isosceles Triangle 23">
            <a:extLst>
              <a:ext uri="{FF2B5EF4-FFF2-40B4-BE49-F238E27FC236}">
                <a16:creationId xmlns:a16="http://schemas.microsoft.com/office/drawing/2014/main" id="{60A68AB7-452C-7F45-B069-49E0BD5DAB5B}"/>
              </a:ext>
            </a:extLst>
          </p:cNvPr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8B4C7D-C367-2148-86EE-400952D6E679}"/>
              </a:ext>
            </a:extLst>
          </p:cNvPr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72EED4-1A09-F940-9889-CF4066BE74AD}"/>
              </a:ext>
            </a:extLst>
          </p:cNvPr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49301E-9BFD-3745-A328-5EBAE59B9961}"/>
              </a:ext>
            </a:extLst>
          </p:cNvPr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AC4084-785E-E947-82C8-EA5857F09DFC}"/>
              </a:ext>
            </a:extLst>
          </p:cNvPr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C6A52A8-42A7-8B40-B1A9-529A04A54715}"/>
              </a:ext>
            </a:extLst>
          </p:cNvPr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958028-C7D2-D740-A3CD-6CC7C77748C0}"/>
              </a:ext>
            </a:extLst>
          </p:cNvPr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E9FAFC-FE33-1747-8FBF-CFA1F1C68018}"/>
              </a:ext>
            </a:extLst>
          </p:cNvPr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508C56A-547B-4F4C-96EE-B2457D00ECC1}"/>
              </a:ext>
            </a:extLst>
          </p:cNvPr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5C3D54-AD87-994F-AD37-4D53276B3181}"/>
              </a:ext>
            </a:extLst>
          </p:cNvPr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25EDA2-C165-6D4A-A82B-D57728481AF0}"/>
              </a:ext>
            </a:extLst>
          </p:cNvPr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E36DD92-E131-5747-B2C9-16F793E41D26}"/>
              </a:ext>
            </a:extLst>
          </p:cNvPr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DCBF03D-C195-6F44-95B0-39E83F90B27C}"/>
              </a:ext>
            </a:extLst>
          </p:cNvPr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A5E69DFD-C34E-9F45-B8A9-C860EB0112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208688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DFA353C0-58F9-B745-B118-54F519927FD0}"/>
              </a:ext>
            </a:extLst>
          </p:cNvPr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F9F5BFF-B80B-6D40-B6E1-622C8771E025}"/>
              </a:ext>
            </a:extLst>
          </p:cNvPr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9345E0-F5DB-454B-AEC9-4965408BA7B1}"/>
              </a:ext>
            </a:extLst>
          </p:cNvPr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ADBFD3-0331-2249-9D97-A1FCC81E8A43}"/>
              </a:ext>
            </a:extLst>
          </p:cNvPr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FB08757-95C0-6E45-ABAE-70F225A5CFB5}"/>
              </a:ext>
            </a:extLst>
          </p:cNvPr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  <p:extLst>
      <p:ext uri="{BB962C8B-B14F-4D97-AF65-F5344CB8AC3E}">
        <p14:creationId xmlns:p14="http://schemas.microsoft.com/office/powerpoint/2010/main" val="408727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  <p:bldP spid="20" grpId="0"/>
      <p:bldP spid="21" grpId="0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2" grpId="0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6 is will be release tomorrow.  Due next Tuesday evening.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Quiz 3a will be published Tuesday after class and due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before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class on Thursday (March 11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 (so, March 10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in reality). 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300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Problems with Direct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96C1F8-C0A8-E947-8BCC-1A1F9ECDD3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88756-302E-4340-A240-518D5ADFBF73}"/>
              </a:ext>
            </a:extLst>
          </p:cNvPr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D30F546-567A-EE4C-BA91-EF62A62DF1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79610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53ECEF9-6EFA-5940-A2B5-4B9B8178D87E}"/>
              </a:ext>
            </a:extLst>
          </p:cNvPr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0EA22A-65D3-D543-A6DC-D454E1CC0B7B}"/>
              </a:ext>
            </a:extLst>
          </p:cNvPr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AA759F-9543-6C4B-8BDA-147AA466AC35}"/>
              </a:ext>
            </a:extLst>
          </p:cNvPr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073F7D-FDC7-D349-A0C4-3D36BECC1965}"/>
              </a:ext>
            </a:extLst>
          </p:cNvPr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4C5593-A363-6040-A002-202F1DED6D81}"/>
              </a:ext>
            </a:extLst>
          </p:cNvPr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35028E4-6065-EA42-8F39-B54EA1C4A2BC}"/>
              </a:ext>
            </a:extLst>
          </p:cNvPr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D1678C-7237-FB48-9E64-066C8635AC78}"/>
              </a:ext>
            </a:extLst>
          </p:cNvPr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7A33E8-B477-0045-9186-F617C6FEC0C9}"/>
              </a:ext>
            </a:extLst>
          </p:cNvPr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9" name="Isosceles Triangle 20">
            <a:extLst>
              <a:ext uri="{FF2B5EF4-FFF2-40B4-BE49-F238E27FC236}">
                <a16:creationId xmlns:a16="http://schemas.microsoft.com/office/drawing/2014/main" id="{CC0E545A-C369-A54F-80E9-036AB191E35C}"/>
              </a:ext>
            </a:extLst>
          </p:cNvPr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Isosceles Triangle 21">
            <a:extLst>
              <a:ext uri="{FF2B5EF4-FFF2-40B4-BE49-F238E27FC236}">
                <a16:creationId xmlns:a16="http://schemas.microsoft.com/office/drawing/2014/main" id="{02D14DE8-C416-9C48-8D55-80BFBC26FBD2}"/>
              </a:ext>
            </a:extLst>
          </p:cNvPr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2">
            <a:extLst>
              <a:ext uri="{FF2B5EF4-FFF2-40B4-BE49-F238E27FC236}">
                <a16:creationId xmlns:a16="http://schemas.microsoft.com/office/drawing/2014/main" id="{A8D91E3D-7564-3441-B49C-A3FFCFBE32BA}"/>
              </a:ext>
            </a:extLst>
          </p:cNvPr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07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Why Not Use Policy Evaluation?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94DF814-9A1C-C24B-9592-079AE11D67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F3E9A9DF-3CE2-0747-A05B-C44E6FECCFB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1C7BD6DF-D22A-C542-929B-8A6789780CB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CF481DF-0BBA-4D47-B423-0FDBB56E67C3}"/>
              </a:ext>
            </a:extLst>
          </p:cNvPr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2" name="AutoShape 5">
              <a:extLst>
                <a:ext uri="{FF2B5EF4-FFF2-40B4-BE49-F238E27FC236}">
                  <a16:creationId xmlns:a16="http://schemas.microsoft.com/office/drawing/2014/main" id="{DAACB0C4-183C-254E-BF40-17035DE7EF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Line 9">
              <a:extLst>
                <a:ext uri="{FF2B5EF4-FFF2-40B4-BE49-F238E27FC236}">
                  <a16:creationId xmlns:a16="http://schemas.microsoft.com/office/drawing/2014/main" id="{E4914C6F-3A2B-5E4A-B3E8-315F97621C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7FA4274-DE9E-184A-A515-A6C974231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5" name="Group 12">
              <a:extLst>
                <a:ext uri="{FF2B5EF4-FFF2-40B4-BE49-F238E27FC236}">
                  <a16:creationId xmlns:a16="http://schemas.microsoft.com/office/drawing/2014/main" id="{0D22123B-7C80-8D44-BF42-BB1389C1BB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2" name="Line 13">
                <a:extLst>
                  <a:ext uri="{FF2B5EF4-FFF2-40B4-BE49-F238E27FC236}">
                    <a16:creationId xmlns:a16="http://schemas.microsoft.com/office/drawing/2014/main" id="{272B1424-365F-8A4E-95B6-F9617B9949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4">
                <a:extLst>
                  <a:ext uri="{FF2B5EF4-FFF2-40B4-BE49-F238E27FC236}">
                    <a16:creationId xmlns:a16="http://schemas.microsoft.com/office/drawing/2014/main" id="{E77728A4-0BE5-DF46-9D2B-684F2ED74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5">
                <a:extLst>
                  <a:ext uri="{FF2B5EF4-FFF2-40B4-BE49-F238E27FC236}">
                    <a16:creationId xmlns:a16="http://schemas.microsoft.com/office/drawing/2014/main" id="{9B5D5EF7-E9FC-4E4D-AA75-F19AA4A0C7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6">
                <a:extLst>
                  <a:ext uri="{FF2B5EF4-FFF2-40B4-BE49-F238E27FC236}">
                    <a16:creationId xmlns:a16="http://schemas.microsoft.com/office/drawing/2014/main" id="{1FDA6BD7-454D-8848-B3CE-C73B82521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6" name="Text Box 17">
              <a:extLst>
                <a:ext uri="{FF2B5EF4-FFF2-40B4-BE49-F238E27FC236}">
                  <a16:creationId xmlns:a16="http://schemas.microsoft.com/office/drawing/2014/main" id="{7067B117-20EE-CD4C-81AB-C9A2051EB8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25D22D0F-1467-A64C-B998-9F0132F74F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8" name="Text Box 19">
              <a:extLst>
                <a:ext uri="{FF2B5EF4-FFF2-40B4-BE49-F238E27FC236}">
                  <a16:creationId xmlns:a16="http://schemas.microsoft.com/office/drawing/2014/main" id="{9FE3E6B8-E71D-C14B-945D-4CA0DC6C0E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9" name="Text Box 20">
              <a:extLst>
                <a:ext uri="{FF2B5EF4-FFF2-40B4-BE49-F238E27FC236}">
                  <a16:creationId xmlns:a16="http://schemas.microsoft.com/office/drawing/2014/main" id="{357EC4FD-7A48-B147-84C4-D137715FCF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0" name="AutoShape 21">
              <a:extLst>
                <a:ext uri="{FF2B5EF4-FFF2-40B4-BE49-F238E27FC236}">
                  <a16:creationId xmlns:a16="http://schemas.microsoft.com/office/drawing/2014/main" id="{FF238CED-4FDD-B04C-BA9E-932C2B11BD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" name="Text Box 22">
              <a:extLst>
                <a:ext uri="{FF2B5EF4-FFF2-40B4-BE49-F238E27FC236}">
                  <a16:creationId xmlns:a16="http://schemas.microsoft.com/office/drawing/2014/main" id="{79D50973-F27D-204C-B2E7-4C70D0CE8B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941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Sample-based Policy Evaluation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F04B2859-6C96-404A-B762-09F335D669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Line 11">
            <a:extLst>
              <a:ext uri="{FF2B5EF4-FFF2-40B4-BE49-F238E27FC236}">
                <a16:creationId xmlns:a16="http://schemas.microsoft.com/office/drawing/2014/main" id="{865683C6-5ADC-D24B-8C3E-9293209E457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7" name="Oval 13">
            <a:extLst>
              <a:ext uri="{FF2B5EF4-FFF2-40B4-BE49-F238E27FC236}">
                <a16:creationId xmlns:a16="http://schemas.microsoft.com/office/drawing/2014/main" id="{DD416282-6810-A545-A930-4DB274DDB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7">
            <a:extLst>
              <a:ext uri="{FF2B5EF4-FFF2-40B4-BE49-F238E27FC236}">
                <a16:creationId xmlns:a16="http://schemas.microsoft.com/office/drawing/2014/main" id="{3CE1D767-A8C1-0049-9DDB-3D2FF25E0F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Text Box 19">
            <a:extLst>
              <a:ext uri="{FF2B5EF4-FFF2-40B4-BE49-F238E27FC236}">
                <a16:creationId xmlns:a16="http://schemas.microsoft.com/office/drawing/2014/main" id="{60254DAE-948B-2043-A10F-62D81D77A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3" name="Text Box 20">
            <a:extLst>
              <a:ext uri="{FF2B5EF4-FFF2-40B4-BE49-F238E27FC236}">
                <a16:creationId xmlns:a16="http://schemas.microsoft.com/office/drawing/2014/main" id="{A2188B37-CEC0-2D4A-85B0-A708EEBC70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" name="Text Box 21">
            <a:extLst>
              <a:ext uri="{FF2B5EF4-FFF2-40B4-BE49-F238E27FC236}">
                <a16:creationId xmlns:a16="http://schemas.microsoft.com/office/drawing/2014/main" id="{450D61E6-C0BE-BB49-AD78-8DED3B6353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DD78A91F-D2C2-784F-A72E-893B9F4242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16" name="Group 28">
            <a:extLst>
              <a:ext uri="{FF2B5EF4-FFF2-40B4-BE49-F238E27FC236}">
                <a16:creationId xmlns:a16="http://schemas.microsoft.com/office/drawing/2014/main" id="{9EB1B07F-33C7-7245-B45B-9DA1E8A7FA87}"/>
              </a:ext>
            </a:extLst>
          </p:cNvPr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7" name="Line 18">
              <a:extLst>
                <a:ext uri="{FF2B5EF4-FFF2-40B4-BE49-F238E27FC236}">
                  <a16:creationId xmlns:a16="http://schemas.microsoft.com/office/drawing/2014/main" id="{DCB727BE-F24B-7047-9430-990D01AFD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8" name="AutoShape 23">
              <a:extLst>
                <a:ext uri="{FF2B5EF4-FFF2-40B4-BE49-F238E27FC236}">
                  <a16:creationId xmlns:a16="http://schemas.microsoft.com/office/drawing/2014/main" id="{34FFC5ED-8FC2-824C-9AF3-E192D5A23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9" name="Text Box 24">
              <a:extLst>
                <a:ext uri="{FF2B5EF4-FFF2-40B4-BE49-F238E27FC236}">
                  <a16:creationId xmlns:a16="http://schemas.microsoft.com/office/drawing/2014/main" id="{70142502-F1A2-3C47-8DD3-562BE1D0F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20" name="Picture 19" descr="txp_fig">
            <a:extLst>
              <a:ext uri="{FF2B5EF4-FFF2-40B4-BE49-F238E27FC236}">
                <a16:creationId xmlns:a16="http://schemas.microsoft.com/office/drawing/2014/main" id="{7E249F93-F234-D743-9E4D-8D2F1B81BD8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21" name="Picture 20" descr="txp_fig">
            <a:extLst>
              <a:ext uri="{FF2B5EF4-FFF2-40B4-BE49-F238E27FC236}">
                <a16:creationId xmlns:a16="http://schemas.microsoft.com/office/drawing/2014/main" id="{2EA6D53B-89F9-8B4A-BC44-3564F1597A8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22" name="Picture 21" descr="txp_fig">
            <a:extLst>
              <a:ext uri="{FF2B5EF4-FFF2-40B4-BE49-F238E27FC236}">
                <a16:creationId xmlns:a16="http://schemas.microsoft.com/office/drawing/2014/main" id="{8A1B7C13-384D-A84E-8D31-3514FB70C89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7A4B9E8F-CAAC-5B49-AFAC-C388DD44CB1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>
            <a:extLst>
              <a:ext uri="{FF2B5EF4-FFF2-40B4-BE49-F238E27FC236}">
                <a16:creationId xmlns:a16="http://schemas.microsoft.com/office/drawing/2014/main" id="{3889775D-2F9B-C347-89C1-A577B02475B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25" name="Line 17">
            <a:extLst>
              <a:ext uri="{FF2B5EF4-FFF2-40B4-BE49-F238E27FC236}">
                <a16:creationId xmlns:a16="http://schemas.microsoft.com/office/drawing/2014/main" id="{7C25C289-33ED-5745-A534-2B6464CF41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6" name="Line 18">
            <a:extLst>
              <a:ext uri="{FF2B5EF4-FFF2-40B4-BE49-F238E27FC236}">
                <a16:creationId xmlns:a16="http://schemas.microsoft.com/office/drawing/2014/main" id="{C8C129F2-1A75-394F-98BA-798A277544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7" name="AutoShape 23">
            <a:extLst>
              <a:ext uri="{FF2B5EF4-FFF2-40B4-BE49-F238E27FC236}">
                <a16:creationId xmlns:a16="http://schemas.microsoft.com/office/drawing/2014/main" id="{21B65760-0C5C-2449-AA0C-0837968CA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6FB4FC46-ABE4-3D42-926D-8CFF7AE034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29" name="Line 17">
            <a:extLst>
              <a:ext uri="{FF2B5EF4-FFF2-40B4-BE49-F238E27FC236}">
                <a16:creationId xmlns:a16="http://schemas.microsoft.com/office/drawing/2014/main" id="{2CC40E9B-FC74-B646-BE30-721FA7CADC8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0" name="Line 18">
            <a:extLst>
              <a:ext uri="{FF2B5EF4-FFF2-40B4-BE49-F238E27FC236}">
                <a16:creationId xmlns:a16="http://schemas.microsoft.com/office/drawing/2014/main" id="{51934BCD-9661-1344-A76C-231D08D48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1" name="AutoShape 23">
            <a:extLst>
              <a:ext uri="{FF2B5EF4-FFF2-40B4-BE49-F238E27FC236}">
                <a16:creationId xmlns:a16="http://schemas.microsoft.com/office/drawing/2014/main" id="{3982A00C-11AD-7046-85E6-8A18FB057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32" name="Text Box 24">
            <a:extLst>
              <a:ext uri="{FF2B5EF4-FFF2-40B4-BE49-F238E27FC236}">
                <a16:creationId xmlns:a16="http://schemas.microsoft.com/office/drawing/2014/main" id="{7799143B-FAC3-CE49-9A95-FB7D604D8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3" name="Group 44">
            <a:extLst>
              <a:ext uri="{FF2B5EF4-FFF2-40B4-BE49-F238E27FC236}">
                <a16:creationId xmlns:a16="http://schemas.microsoft.com/office/drawing/2014/main" id="{5018D7FF-BFB6-164E-9308-2271765D68E1}"/>
              </a:ext>
            </a:extLst>
          </p:cNvPr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34" name="Group 14">
              <a:extLst>
                <a:ext uri="{FF2B5EF4-FFF2-40B4-BE49-F238E27FC236}">
                  <a16:creationId xmlns:a16="http://schemas.microsoft.com/office/drawing/2014/main" id="{E66A1182-83D0-6A43-98C9-6B8B33FF74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38" name="Line 15">
                <a:extLst>
                  <a:ext uri="{FF2B5EF4-FFF2-40B4-BE49-F238E27FC236}">
                    <a16:creationId xmlns:a16="http://schemas.microsoft.com/office/drawing/2014/main" id="{233FBCEE-B5F3-1F44-B003-E481D84C0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E2248FD8-8DD0-464E-9EB9-DBCD8CA4D5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0" name="Line 17">
                <a:extLst>
                  <a:ext uri="{FF2B5EF4-FFF2-40B4-BE49-F238E27FC236}">
                    <a16:creationId xmlns:a16="http://schemas.microsoft.com/office/drawing/2014/main" id="{D30953D5-7CD6-2B49-861E-4AB9CA9930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1" name="Line 18">
                <a:extLst>
                  <a:ext uri="{FF2B5EF4-FFF2-40B4-BE49-F238E27FC236}">
                    <a16:creationId xmlns:a16="http://schemas.microsoft.com/office/drawing/2014/main" id="{101ED9DE-60FB-3C49-AF35-D1831CCC93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EF38FC88-0010-DD4B-A712-B45D7E9254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36" name="AutoShape 23">
              <a:extLst>
                <a:ext uri="{FF2B5EF4-FFF2-40B4-BE49-F238E27FC236}">
                  <a16:creationId xmlns:a16="http://schemas.microsoft.com/office/drawing/2014/main" id="{2561DF72-436E-BB45-866B-6F05A2573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7" name="Text Box 24">
              <a:extLst>
                <a:ext uri="{FF2B5EF4-FFF2-40B4-BE49-F238E27FC236}">
                  <a16:creationId xmlns:a16="http://schemas.microsoft.com/office/drawing/2014/main" id="{E6022A8B-A73C-B24E-ADC6-9BD4FEA89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CD719E9-25F8-D24F-A6EE-037647010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43" name="Picture 2">
            <a:extLst>
              <a:ext uri="{FF2B5EF4-FFF2-40B4-BE49-F238E27FC236}">
                <a16:creationId xmlns:a16="http://schemas.microsoft.com/office/drawing/2014/main" id="{524BA9CB-E167-6041-B678-60346A4C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10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2" grpId="0"/>
      <p:bldP spid="13" grpId="0"/>
      <p:bldP spid="14" grpId="0"/>
      <p:bldP spid="26" grpId="0" animBg="1"/>
      <p:bldP spid="27" grpId="0" animBg="1"/>
      <p:bldP spid="28" grpId="0"/>
      <p:bldP spid="30" grpId="0" animBg="1"/>
      <p:bldP spid="31" grpId="0" animBg="1"/>
      <p:bldP spid="32" grpId="0"/>
      <p:bldP spid="4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Temporal Difference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8A9521A-CAF4-BA4A-BB65-C459449D7C0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6" name="Picture 5" descr="txp_fig">
            <a:extLst>
              <a:ext uri="{FF2B5EF4-FFF2-40B4-BE49-F238E27FC236}">
                <a16:creationId xmlns:a16="http://schemas.microsoft.com/office/drawing/2014/main" id="{28F01537-2FAF-8B43-895A-3BAEA5316E1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4829EA80-ECDA-C140-8C8F-2ED90CD6A4F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D5C0521-8C73-804E-AC24-F0534979F038}"/>
              </a:ext>
            </a:extLst>
          </p:cNvPr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2" name="AutoShape 7">
              <a:extLst>
                <a:ext uri="{FF2B5EF4-FFF2-40B4-BE49-F238E27FC236}">
                  <a16:creationId xmlns:a16="http://schemas.microsoft.com/office/drawing/2014/main" id="{F987BD31-38F2-DE4E-AE45-2D80E353A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3" name="Line 11">
              <a:extLst>
                <a:ext uri="{FF2B5EF4-FFF2-40B4-BE49-F238E27FC236}">
                  <a16:creationId xmlns:a16="http://schemas.microsoft.com/office/drawing/2014/main" id="{0B07FEFA-7A00-954A-91DC-DC35A99A9C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A19147-FD31-9D45-97E0-15E0AD814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3ADD5170-5CC6-DB4B-9CA4-62825D39444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A2F1D6F1-4072-7746-87BA-C382B614D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7" name="Text Box 19">
              <a:extLst>
                <a:ext uri="{FF2B5EF4-FFF2-40B4-BE49-F238E27FC236}">
                  <a16:creationId xmlns:a16="http://schemas.microsoft.com/office/drawing/2014/main" id="{B1515EFE-EDDD-524E-A6D9-7A3C95BAF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Text Box 20">
              <a:extLst>
                <a:ext uri="{FF2B5EF4-FFF2-40B4-BE49-F238E27FC236}">
                  <a16:creationId xmlns:a16="http://schemas.microsoft.com/office/drawing/2014/main" id="{FC7BB2C8-EFF0-A543-963A-7A2E75338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21">
              <a:extLst>
                <a:ext uri="{FF2B5EF4-FFF2-40B4-BE49-F238E27FC236}">
                  <a16:creationId xmlns:a16="http://schemas.microsoft.com/office/drawing/2014/main" id="{BBF9919D-07F4-E441-A22E-0EAEC4981F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20" name="AutoShape 23">
              <a:extLst>
                <a:ext uri="{FF2B5EF4-FFF2-40B4-BE49-F238E27FC236}">
                  <a16:creationId xmlns:a16="http://schemas.microsoft.com/office/drawing/2014/main" id="{809FE2F0-754A-C647-881C-134E665A02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1" name="Text Box 24">
              <a:extLst>
                <a:ext uri="{FF2B5EF4-FFF2-40B4-BE49-F238E27FC236}">
                  <a16:creationId xmlns:a16="http://schemas.microsoft.com/office/drawing/2014/main" id="{D9C5B825-9DE7-C84E-B073-89EFCC108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22" name="Line 17">
              <a:extLst>
                <a:ext uri="{FF2B5EF4-FFF2-40B4-BE49-F238E27FC236}">
                  <a16:creationId xmlns:a16="http://schemas.microsoft.com/office/drawing/2014/main" id="{6B44ACCB-4FDE-7548-8C2A-FBDEAF8423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3" name="Picture 22" descr="txp_fig">
            <a:extLst>
              <a:ext uri="{FF2B5EF4-FFF2-40B4-BE49-F238E27FC236}">
                <a16:creationId xmlns:a16="http://schemas.microsoft.com/office/drawing/2014/main" id="{6C8432A9-A67A-374E-A8C0-B0450552563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24" name="TextBox 19">
            <a:extLst>
              <a:ext uri="{FF2B5EF4-FFF2-40B4-BE49-F238E27FC236}">
                <a16:creationId xmlns:a16="http://schemas.microsoft.com/office/drawing/2014/main" id="{1A0A1E9E-3BF6-F84C-8100-0DF920EBA5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25" name="TextBox 21">
            <a:extLst>
              <a:ext uri="{FF2B5EF4-FFF2-40B4-BE49-F238E27FC236}">
                <a16:creationId xmlns:a16="http://schemas.microsoft.com/office/drawing/2014/main" id="{44886F53-B694-6A48-AF75-BFD9A43B71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26" name="TextBox 22">
            <a:extLst>
              <a:ext uri="{FF2B5EF4-FFF2-40B4-BE49-F238E27FC236}">
                <a16:creationId xmlns:a16="http://schemas.microsoft.com/office/drawing/2014/main" id="{A1F00CFC-AEE4-3342-A2E7-DAAEBCF53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  <p:extLst>
      <p:ext uri="{BB962C8B-B14F-4D97-AF65-F5344CB8AC3E}">
        <p14:creationId xmlns:p14="http://schemas.microsoft.com/office/powerpoint/2010/main" val="3272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Exponential Moving Average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EFE88C3-4FC8-284D-8D5F-A8919656F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6" name="Picture 2" descr="\\.host\Shared Folders\Shared with PC\exp_moving_avg.png">
            <a:extLst>
              <a:ext uri="{FF2B5EF4-FFF2-40B4-BE49-F238E27FC236}">
                <a16:creationId xmlns:a16="http://schemas.microsoft.com/office/drawing/2014/main" id="{5FB014BC-4526-BD4C-91AC-742DFA5AC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\\.host\Shared Folders\Shared with PC\exp_moving_avg_update.png">
            <a:extLst>
              <a:ext uri="{FF2B5EF4-FFF2-40B4-BE49-F238E27FC236}">
                <a16:creationId xmlns:a16="http://schemas.microsoft.com/office/drawing/2014/main" id="{86116662-6725-2E4E-8422-8566DF168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79548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Temporal Difference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2FD5CC9-4D40-9A42-BD53-9F0FE4D6C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209834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0CAC65-D77D-DC4F-98F5-8DF95A519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075231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 Box 13">
            <a:extLst>
              <a:ext uri="{FF2B5EF4-FFF2-40B4-BE49-F238E27FC236}">
                <a16:creationId xmlns:a16="http://schemas.microsoft.com/office/drawing/2014/main" id="{9CCFA4AC-6059-CC4D-B422-0CD93B638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10333-2E7E-984D-AB8D-A436CF1F0BB3}"/>
              </a:ext>
            </a:extLst>
          </p:cNvPr>
          <p:cNvSpPr txBox="1"/>
          <p:nvPr/>
        </p:nvSpPr>
        <p:spPr>
          <a:xfrm>
            <a:off x="5334000" y="14478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5DAFAF-08B4-C448-B999-BC5C41F7CB00}"/>
              </a:ext>
            </a:extLst>
          </p:cNvPr>
          <p:cNvSpPr/>
          <p:nvPr/>
        </p:nvSpPr>
        <p:spPr>
          <a:xfrm>
            <a:off x="1774837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5DE2AA-20A3-A943-A375-F2287724E7AF}"/>
              </a:ext>
            </a:extLst>
          </p:cNvPr>
          <p:cNvSpPr/>
          <p:nvPr/>
        </p:nvSpPr>
        <p:spPr>
          <a:xfrm>
            <a:off x="1053869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0CD473-5557-E54F-8113-2F20C2330654}"/>
              </a:ext>
            </a:extLst>
          </p:cNvPr>
          <p:cNvSpPr/>
          <p:nvPr/>
        </p:nvSpPr>
        <p:spPr>
          <a:xfrm>
            <a:off x="5140568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EDC4F320-269D-A844-BFEC-FAB7D1EAE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48603"/>
              </p:ext>
            </p:extLst>
          </p:nvPr>
        </p:nvGraphicFramePr>
        <p:xfrm>
          <a:off x="35052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0FFCD579-D52C-DA48-B8EA-1385FAD1B67C}"/>
              </a:ext>
            </a:extLst>
          </p:cNvPr>
          <p:cNvSpPr/>
          <p:nvPr/>
        </p:nvSpPr>
        <p:spPr>
          <a:xfrm>
            <a:off x="50145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931A4F-6D91-5448-B385-6A784329125C}"/>
              </a:ext>
            </a:extLst>
          </p:cNvPr>
          <p:cNvSpPr/>
          <p:nvPr/>
        </p:nvSpPr>
        <p:spPr>
          <a:xfrm>
            <a:off x="42935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7BE2DC2B-792D-CA49-A93A-BC384174AD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65659"/>
              </p:ext>
            </p:extLst>
          </p:nvPr>
        </p:nvGraphicFramePr>
        <p:xfrm>
          <a:off x="64770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77EE916-A3C5-C441-BF46-06B48595CC90}"/>
              </a:ext>
            </a:extLst>
          </p:cNvPr>
          <p:cNvSpPr/>
          <p:nvPr/>
        </p:nvSpPr>
        <p:spPr>
          <a:xfrm>
            <a:off x="79863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76424E-443C-7948-8520-5D86EEE79095}"/>
              </a:ext>
            </a:extLst>
          </p:cNvPr>
          <p:cNvSpPr/>
          <p:nvPr/>
        </p:nvSpPr>
        <p:spPr>
          <a:xfrm>
            <a:off x="72653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4025D49-E57B-EC41-9770-2D04BBE78B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8743852"/>
              </p:ext>
            </p:extLst>
          </p:nvPr>
        </p:nvGraphicFramePr>
        <p:xfrm>
          <a:off x="9448800" y="27144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2AB1BCB9-00A0-114B-84F3-75D0645785C1}"/>
              </a:ext>
            </a:extLst>
          </p:cNvPr>
          <p:cNvSpPr/>
          <p:nvPr/>
        </p:nvSpPr>
        <p:spPr>
          <a:xfrm>
            <a:off x="10958146" y="34700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B03196-6F34-4E4B-92C1-BCE6A9BF21EC}"/>
              </a:ext>
            </a:extLst>
          </p:cNvPr>
          <p:cNvSpPr/>
          <p:nvPr/>
        </p:nvSpPr>
        <p:spPr>
          <a:xfrm>
            <a:off x="10237178" y="27754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1F2A43B-2789-B24F-8ACB-2CAB455FB4D5}"/>
              </a:ext>
            </a:extLst>
          </p:cNvPr>
          <p:cNvSpPr/>
          <p:nvPr/>
        </p:nvSpPr>
        <p:spPr>
          <a:xfrm>
            <a:off x="8109440" y="20574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0B46688-CD8F-6D41-85DE-D6A96B97EC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445318"/>
              </p:ext>
            </p:extLst>
          </p:nvPr>
        </p:nvGraphicFramePr>
        <p:xfrm>
          <a:off x="533400" y="27138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C9F873-BD7F-4A44-BD63-FB5A3F9E4D37}"/>
              </a:ext>
            </a:extLst>
          </p:cNvPr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F01FD1C-7B1F-9445-8E67-B0C81303E4CF}"/>
              </a:ext>
            </a:extLst>
          </p:cNvPr>
          <p:cNvSpPr txBox="1"/>
          <p:nvPr/>
        </p:nvSpPr>
        <p:spPr>
          <a:xfrm>
            <a:off x="533400" y="14478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0F0C91C-F6C2-0E46-B76F-D5F2565D3B11}"/>
              </a:ext>
            </a:extLst>
          </p:cNvPr>
          <p:cNvSpPr/>
          <p:nvPr/>
        </p:nvSpPr>
        <p:spPr>
          <a:xfrm>
            <a:off x="360777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059033-B0C5-2D46-BD58-A16EFBA53526}"/>
              </a:ext>
            </a:extLst>
          </p:cNvPr>
          <p:cNvSpPr/>
          <p:nvPr/>
        </p:nvSpPr>
        <p:spPr>
          <a:xfrm>
            <a:off x="7297616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94737AD-4FBA-B44A-8647-D74894F218DD}"/>
              </a:ext>
            </a:extLst>
          </p:cNvPr>
          <p:cNvSpPr/>
          <p:nvPr/>
        </p:nvSpPr>
        <p:spPr>
          <a:xfrm>
            <a:off x="11016760" y="38598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31" name="Picture 30" descr="txp_fig">
            <a:extLst>
              <a:ext uri="{FF2B5EF4-FFF2-40B4-BE49-F238E27FC236}">
                <a16:creationId xmlns:a16="http://schemas.microsoft.com/office/drawing/2014/main" id="{958E0D11-A969-6740-93C6-ED6E5E70B5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 bwMode="auto">
          <a:xfrm>
            <a:off x="3810284" y="5486400"/>
            <a:ext cx="7506717" cy="465736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19673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6" grpId="0" animBg="1"/>
      <p:bldP spid="17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Problems with TD Value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DBBC48E-2AC6-2045-9883-1728AD4A907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7" name="Picture 6" descr="txp_fig">
            <a:extLst>
              <a:ext uri="{FF2B5EF4-FFF2-40B4-BE49-F238E27FC236}">
                <a16:creationId xmlns:a16="http://schemas.microsoft.com/office/drawing/2014/main" id="{F78A25A0-1A2D-754B-B473-5580FC4EFD3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11" name="Picture 10" descr="txp_fig">
            <a:extLst>
              <a:ext uri="{FF2B5EF4-FFF2-40B4-BE49-F238E27FC236}">
                <a16:creationId xmlns:a16="http://schemas.microsoft.com/office/drawing/2014/main" id="{996134B7-D1E5-774D-AE65-DC634093B63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12" name="Group 4">
            <a:extLst>
              <a:ext uri="{FF2B5EF4-FFF2-40B4-BE49-F238E27FC236}">
                <a16:creationId xmlns:a16="http://schemas.microsoft.com/office/drawing/2014/main" id="{BEAA958C-A2E6-3D45-B648-4064B7DE773F}"/>
              </a:ext>
            </a:extLst>
          </p:cNvPr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13" name="AutoShape 5">
              <a:extLst>
                <a:ext uri="{FF2B5EF4-FFF2-40B4-BE49-F238E27FC236}">
                  <a16:creationId xmlns:a16="http://schemas.microsoft.com/office/drawing/2014/main" id="{C9B1DBB7-A0FC-6846-AD49-37917443A1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4" name="Group 6">
              <a:extLst>
                <a:ext uri="{FF2B5EF4-FFF2-40B4-BE49-F238E27FC236}">
                  <a16:creationId xmlns:a16="http://schemas.microsoft.com/office/drawing/2014/main" id="{DA85C85D-B21E-ED4C-858D-CF8CF3A7E5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7" name="Line 7">
                <a:extLst>
                  <a:ext uri="{FF2B5EF4-FFF2-40B4-BE49-F238E27FC236}">
                    <a16:creationId xmlns:a16="http://schemas.microsoft.com/office/drawing/2014/main" id="{9634B12B-DD4D-9A45-BD20-F3F36EE97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8" name="Line 8">
                <a:extLst>
                  <a:ext uri="{FF2B5EF4-FFF2-40B4-BE49-F238E27FC236}">
                    <a16:creationId xmlns:a16="http://schemas.microsoft.com/office/drawing/2014/main" id="{AA1C7878-813A-1644-A020-713FA025F0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9" name="Line 9">
                <a:extLst>
                  <a:ext uri="{FF2B5EF4-FFF2-40B4-BE49-F238E27FC236}">
                    <a16:creationId xmlns:a16="http://schemas.microsoft.com/office/drawing/2014/main" id="{0323AE5B-1C25-B244-A5FB-83B199E369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0" name="Line 10">
                <a:extLst>
                  <a:ext uri="{FF2B5EF4-FFF2-40B4-BE49-F238E27FC236}">
                    <a16:creationId xmlns:a16="http://schemas.microsoft.com/office/drawing/2014/main" id="{4DDF99EE-E78D-744E-864F-36ABD6A321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5" name="Oval 11">
              <a:extLst>
                <a:ext uri="{FF2B5EF4-FFF2-40B4-BE49-F238E27FC236}">
                  <a16:creationId xmlns:a16="http://schemas.microsoft.com/office/drawing/2014/main" id="{64056580-73EE-E641-B7F0-648915427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F5707DC0-3757-0344-8C2D-A40358967A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3" name="Line 13">
                <a:extLst>
                  <a:ext uri="{FF2B5EF4-FFF2-40B4-BE49-F238E27FC236}">
                    <a16:creationId xmlns:a16="http://schemas.microsoft.com/office/drawing/2014/main" id="{10D8F345-800D-0345-849B-25BD657181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4">
                <a:extLst>
                  <a:ext uri="{FF2B5EF4-FFF2-40B4-BE49-F238E27FC236}">
                    <a16:creationId xmlns:a16="http://schemas.microsoft.com/office/drawing/2014/main" id="{3C6293FA-34EC-754E-9170-000EF734AD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5" name="Line 15">
                <a:extLst>
                  <a:ext uri="{FF2B5EF4-FFF2-40B4-BE49-F238E27FC236}">
                    <a16:creationId xmlns:a16="http://schemas.microsoft.com/office/drawing/2014/main" id="{DD8615A1-294A-3C48-A08E-6056BB8DE2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8EB8A70D-59EF-4D4C-A832-96FCEF313D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7" name="Text Box 17">
              <a:extLst>
                <a:ext uri="{FF2B5EF4-FFF2-40B4-BE49-F238E27FC236}">
                  <a16:creationId xmlns:a16="http://schemas.microsoft.com/office/drawing/2014/main" id="{ECBC87EA-E4CD-1445-96C0-6DEA24772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662F15E1-F5BB-914A-8007-F211345B3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9" name="Text Box 19">
              <a:extLst>
                <a:ext uri="{FF2B5EF4-FFF2-40B4-BE49-F238E27FC236}">
                  <a16:creationId xmlns:a16="http://schemas.microsoft.com/office/drawing/2014/main" id="{30C230E9-8EEC-EC40-8179-B5663778E8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20" name="Text Box 20">
              <a:extLst>
                <a:ext uri="{FF2B5EF4-FFF2-40B4-BE49-F238E27FC236}">
                  <a16:creationId xmlns:a16="http://schemas.microsoft.com/office/drawing/2014/main" id="{118261D9-7E67-5748-A7A9-082DDD0EF0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21" name="AutoShape 21">
              <a:extLst>
                <a:ext uri="{FF2B5EF4-FFF2-40B4-BE49-F238E27FC236}">
                  <a16:creationId xmlns:a16="http://schemas.microsoft.com/office/drawing/2014/main" id="{91C7A049-485D-1A41-B0BB-0A6B0CBE6D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2" name="Text Box 22">
              <a:extLst>
                <a:ext uri="{FF2B5EF4-FFF2-40B4-BE49-F238E27FC236}">
                  <a16:creationId xmlns:a16="http://schemas.microsoft.com/office/drawing/2014/main" id="{83A7E748-962D-7F42-99DE-7C58791E38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365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Active Reinforcement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83CF649-B8EA-AF4F-83D3-292B8D45C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27FC05A-A320-D047-BF12-E3111F918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1D7AE0E4-F7A6-7E4C-A9E8-9EB409C6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5942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Active Reinforcement 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6FB7D99-B312-1C41-A577-0EE554704A9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8252FFE-77F7-8C40-95CB-AEA33BAC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55104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Detour: Q-Value Iteration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6962DB34-1140-9C43-BB63-631FFC4AC85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k+1 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15" name="Picture 14" descr="txp_fig">
            <a:extLst>
              <a:ext uri="{FF2B5EF4-FFF2-40B4-BE49-F238E27FC236}">
                <a16:creationId xmlns:a16="http://schemas.microsoft.com/office/drawing/2014/main" id="{BA04BCD2-4327-BC42-A632-5A7E4D9772D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16" name="Line 17">
            <a:extLst>
              <a:ext uri="{FF2B5EF4-FFF2-40B4-BE49-F238E27FC236}">
                <a16:creationId xmlns:a16="http://schemas.microsoft.com/office/drawing/2014/main" id="{B4F953AB-3971-FA4E-BF9C-FE37E81160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7" name="Picture 16" descr="txp_fig">
            <a:extLst>
              <a:ext uri="{FF2B5EF4-FFF2-40B4-BE49-F238E27FC236}">
                <a16:creationId xmlns:a16="http://schemas.microsoft.com/office/drawing/2014/main" id="{A5C19E61-7AB4-5047-950F-B5A58C051FC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  <p:extLst>
      <p:ext uri="{BB962C8B-B14F-4D97-AF65-F5344CB8AC3E}">
        <p14:creationId xmlns:p14="http://schemas.microsoft.com/office/powerpoint/2010/main" val="2339454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Reinforcement Learning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13" name="U-Turn Arrow 12">
            <a:extLst>
              <a:ext uri="{FF2B5EF4-FFF2-40B4-BE49-F238E27FC236}">
                <a16:creationId xmlns:a16="http://schemas.microsoft.com/office/drawing/2014/main" id="{305C136C-BC23-2E49-B874-8BF00100A179}"/>
              </a:ext>
            </a:extLst>
          </p:cNvPr>
          <p:cNvSpPr/>
          <p:nvPr/>
        </p:nvSpPr>
        <p:spPr>
          <a:xfrm rot="16200000">
            <a:off x="3517900" y="14478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" name="U-Turn Arrow 19">
            <a:extLst>
              <a:ext uri="{FF2B5EF4-FFF2-40B4-BE49-F238E27FC236}">
                <a16:creationId xmlns:a16="http://schemas.microsoft.com/office/drawing/2014/main" id="{4599DB6B-BBE6-1241-8E5C-3DE4B892483B}"/>
              </a:ext>
            </a:extLst>
          </p:cNvPr>
          <p:cNvSpPr/>
          <p:nvPr/>
        </p:nvSpPr>
        <p:spPr>
          <a:xfrm rot="5400000">
            <a:off x="6337300" y="1676399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DFB6C853-13AA-2C47-BC4C-D4BBD38F5B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93900" y="4038599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170B47-CF55-0448-8F08-DF563AA77BB1}"/>
              </a:ext>
            </a:extLst>
          </p:cNvPr>
          <p:cNvSpPr/>
          <p:nvPr/>
        </p:nvSpPr>
        <p:spPr>
          <a:xfrm>
            <a:off x="5041900" y="2743199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23" name="Trapezoid 22">
            <a:extLst>
              <a:ext uri="{FF2B5EF4-FFF2-40B4-BE49-F238E27FC236}">
                <a16:creationId xmlns:a16="http://schemas.microsoft.com/office/drawing/2014/main" id="{9A5BCCA2-B4FB-7D4E-A2E1-CFD66391F401}"/>
              </a:ext>
            </a:extLst>
          </p:cNvPr>
          <p:cNvSpPr/>
          <p:nvPr/>
        </p:nvSpPr>
        <p:spPr>
          <a:xfrm>
            <a:off x="5041900" y="1066799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F7EF33-5D6E-5D4E-87EF-0060D81D46FE}"/>
              </a:ext>
            </a:extLst>
          </p:cNvPr>
          <p:cNvSpPr txBox="1"/>
          <p:nvPr/>
        </p:nvSpPr>
        <p:spPr>
          <a:xfrm>
            <a:off x="8166100" y="2209799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A78E44-F806-5046-BA31-3609888542D2}"/>
              </a:ext>
            </a:extLst>
          </p:cNvPr>
          <p:cNvSpPr txBox="1"/>
          <p:nvPr/>
        </p:nvSpPr>
        <p:spPr>
          <a:xfrm>
            <a:off x="2298700" y="2035313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  <p:extLst>
      <p:ext uri="{BB962C8B-B14F-4D97-AF65-F5344CB8AC3E}">
        <p14:creationId xmlns:p14="http://schemas.microsoft.com/office/powerpoint/2010/main" val="1030911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Q-Learning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359DC7F-9562-6F4A-95BA-5121941801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r>
              <a:rPr lang="en-US" sz="2800" dirty="0"/>
              <a:t>Q-Learning: sample-based Q-value iteration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800" dirty="0"/>
              <a:t>Learn Q(</a:t>
            </a:r>
            <a:r>
              <a:rPr lang="en-US" sz="2800" dirty="0" err="1"/>
              <a:t>s,a</a:t>
            </a:r>
            <a:r>
              <a:rPr lang="en-US" sz="2800" dirty="0"/>
              <a:t>) values as you go</a:t>
            </a:r>
          </a:p>
          <a:p>
            <a:pPr lvl="1"/>
            <a:r>
              <a:rPr lang="en-US" sz="2400" dirty="0"/>
              <a:t>Receive a sample (</a:t>
            </a:r>
            <a:r>
              <a:rPr lang="en-US" sz="2400" dirty="0" err="1"/>
              <a:t>s,a,s’,r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Consider your old estimate:</a:t>
            </a:r>
          </a:p>
          <a:p>
            <a:pPr lvl="1"/>
            <a:r>
              <a:rPr lang="en-US" sz="2400" dirty="0"/>
              <a:t>Consider your new sample estimate: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Incorporate the new estimate into a running average:</a:t>
            </a:r>
          </a:p>
        </p:txBody>
      </p:sp>
      <p:pic>
        <p:nvPicPr>
          <p:cNvPr id="6" name="Picture 4" descr="txp_fig">
            <a:extLst>
              <a:ext uri="{FF2B5EF4-FFF2-40B4-BE49-F238E27FC236}">
                <a16:creationId xmlns:a16="http://schemas.microsoft.com/office/drawing/2014/main" id="{B9E0C4CA-F587-E341-8997-C856720DAFE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13300" y="3657600"/>
            <a:ext cx="825500" cy="25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txp_fig">
            <a:extLst>
              <a:ext uri="{FF2B5EF4-FFF2-40B4-BE49-F238E27FC236}">
                <a16:creationId xmlns:a16="http://schemas.microsoft.com/office/drawing/2014/main" id="{9EF9F641-4E28-DB47-93B7-5D229A06BCC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52600" y="5791200"/>
            <a:ext cx="5692775" cy="315913"/>
          </a:xfrm>
          <a:prstGeom prst="rect">
            <a:avLst/>
          </a:prstGeom>
          <a:noFill/>
          <a:ln w="9525" algn="in">
            <a:noFill/>
            <a:miter lim="800000"/>
            <a:headEnd/>
            <a:tailEnd/>
          </a:ln>
        </p:spPr>
      </p:pic>
      <p:pic>
        <p:nvPicPr>
          <p:cNvPr id="11" name="Picture 7" descr="txp_fig">
            <a:extLst>
              <a:ext uri="{FF2B5EF4-FFF2-40B4-BE49-F238E27FC236}">
                <a16:creationId xmlns:a16="http://schemas.microsoft.com/office/drawing/2014/main" id="{8B5DD941-9BBB-054E-85B4-E8D25C87E619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52600" y="4648200"/>
            <a:ext cx="452596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28">
            <a:extLst>
              <a:ext uri="{FF2B5EF4-FFF2-40B4-BE49-F238E27FC236}">
                <a16:creationId xmlns:a16="http://schemas.microsoft.com/office/drawing/2014/main" id="{38FCD7DB-8747-A14D-964E-4F8BE037CC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2400" y="6327085"/>
            <a:ext cx="441960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crawler (L10D3)]</a:t>
            </a:r>
          </a:p>
        </p:txBody>
      </p:sp>
      <p:pic>
        <p:nvPicPr>
          <p:cNvPr id="13" name="Picture 12" descr="txp_fig">
            <a:extLst>
              <a:ext uri="{FF2B5EF4-FFF2-40B4-BE49-F238E27FC236}">
                <a16:creationId xmlns:a16="http://schemas.microsoft.com/office/drawing/2014/main" id="{8B61D93D-399A-5E4D-92C2-7E0FEE7DC2B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00BA4406-6878-4F4B-BF86-AAF8ED516E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05800" y="2743200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Photo Editor Photo" r:id="rId11" imgW="4762913" imgH="4046571" progId="MSPhotoEd.3">
                  <p:embed/>
                </p:oleObj>
              </mc:Choice>
              <mc:Fallback>
                <p:oleObj name="Photo Editor Photo" r:id="rId11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05800" y="2743200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7315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Demo of Q-Learning </a:t>
            </a:r>
            <a:r>
              <a:rPr lang="en-US" dirty="0" err="1"/>
              <a:t>Gridworld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-learning--gridworld-noaudio" descr="Q-learning--gridworld-noaudio">
            <a:hlinkClick r:id="" action="ppaction://media"/>
            <a:extLst>
              <a:ext uri="{FF2B5EF4-FFF2-40B4-BE49-F238E27FC236}">
                <a16:creationId xmlns:a16="http://schemas.microsoft.com/office/drawing/2014/main" id="{9BCAB079-DF74-444A-A346-5E9DBED7D9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4050" y="981046"/>
            <a:ext cx="8277399" cy="517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Demo of Q-Learning -- Crawler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3" name="Q-learning--crawler-noaudio" descr="Q-learning--crawler-noaudio">
            <a:hlinkClick r:id="" action="ppaction://media"/>
            <a:extLst>
              <a:ext uri="{FF2B5EF4-FFF2-40B4-BE49-F238E27FC236}">
                <a16:creationId xmlns:a16="http://schemas.microsoft.com/office/drawing/2014/main" id="{7A52A546-73FB-DC46-8D4F-AA94B0132E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8402" y="1217514"/>
            <a:ext cx="7907336" cy="494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9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Q-Learning Properties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13CE30C-63E0-7149-80B5-D4D5D88FA890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FFFC525E-C4EF-B647-AFF0-CC856FD5BD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explore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83AC4B3B-1BC3-654A-A343-88F134AAF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02025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Learning to Walk/Run for Soccer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29" name="TextBox 5">
            <a:extLst>
              <a:ext uri="{FF2B5EF4-FFF2-40B4-BE49-F238E27FC236}">
                <a16:creationId xmlns:a16="http://schemas.microsoft.com/office/drawing/2014/main" id="{5C11CAD4-0CA5-DB42-A91C-7705358C09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4151314"/>
            <a:ext cx="320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Initial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2DA0C9A5-C5F3-2842-B8B7-06B455D86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8607" y="4146849"/>
            <a:ext cx="34767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 Learning Trial</a:t>
            </a: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636A8389-0787-5441-8DAB-0C27D9478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1730" y="4146849"/>
            <a:ext cx="3429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After Learning [1K Trials]</a:t>
            </a:r>
          </a:p>
        </p:txBody>
      </p:sp>
      <p:pic>
        <p:nvPicPr>
          <p:cNvPr id="32" name="AIBO WALK -- initial.mpeg" descr="/Users/pabbeel/Dropbox/work/Teaching/cs 188/CS188-lecture-materials/videos/rl/AIBO WALK -- initial.mpeg">
            <a:hlinkClick r:id="" action="ppaction://media"/>
            <a:extLst>
              <a:ext uri="{FF2B5EF4-FFF2-40B4-BE49-F238E27FC236}">
                <a16:creationId xmlns:a16="http://schemas.microsoft.com/office/drawing/2014/main" id="{BB843620-A92E-DF45-87A2-BA6B4D975251}"/>
              </a:ext>
            </a:extLst>
          </p:cNvPr>
          <p:cNvPicPr>
            <a:picLocks noGrp="1" noRot="1"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1695450"/>
            <a:ext cx="3173539" cy="237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AIBO WALK -- training-1.mpeg" descr="/Users/pabbeel/Dropbox/work/Teaching/cs 188/CS188-lecture-materials/videos/rl/AIBO WALK -- training-1.mpeg">
            <a:hlinkClick r:id="" action="ppaction://media"/>
            <a:extLst>
              <a:ext uri="{FF2B5EF4-FFF2-40B4-BE49-F238E27FC236}">
                <a16:creationId xmlns:a16="http://schemas.microsoft.com/office/drawing/2014/main" id="{3C820B64-82DE-FC4C-8947-779F86989285}"/>
              </a:ext>
            </a:extLst>
          </p:cNvPr>
          <p:cNvPicPr>
            <a:picLocks noRot="1"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57090" y="1695450"/>
            <a:ext cx="3489911" cy="237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AIBO WALK -- finished.mpeg" descr="/Users/pabbeel/Dropbox/work/Teaching/cs 188/CS188-lecture-materials/videos/rl/AIBO WALK -- finished.mpeg">
            <a:hlinkClick r:id="" action="ppaction://media"/>
            <a:extLst>
              <a:ext uri="{FF2B5EF4-FFF2-40B4-BE49-F238E27FC236}">
                <a16:creationId xmlns:a16="http://schemas.microsoft.com/office/drawing/2014/main" id="{5F58640E-FAAC-4344-ABDC-41C6D55B9D82}"/>
              </a:ext>
            </a:extLst>
          </p:cNvPr>
          <p:cNvPicPr>
            <a:picLocks noRot="1"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03331" y="1699603"/>
            <a:ext cx="3458470" cy="23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1888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703"/>
            <a:ext cx="12192000" cy="6086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Example: Learning to Walk</a:t>
            </a:r>
          </a:p>
        </p:txBody>
      </p:sp>
      <p:pic>
        <p:nvPicPr>
          <p:cNvPr id="5" name="AIBO WALK -- initial.mpe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8900" y="1397000"/>
            <a:ext cx="6935788" cy="4729163"/>
          </a:xfrm>
        </p:spPr>
      </p:pic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Initial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218191" y="6488668"/>
            <a:ext cx="27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initial]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-83128" y="577985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ADF559-3A7E-A640-8EEB-05481DD3295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Training</a:t>
            </a:r>
          </a:p>
        </p:txBody>
      </p:sp>
      <p:pic>
        <p:nvPicPr>
          <p:cNvPr id="5" name="AIBO WALK -- training-1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8191" y="6488668"/>
            <a:ext cx="300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training]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65B0608-BD03-A049-91F6-19F9E8107A07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87703DE-0B1D-E24C-AF86-F941D9A777E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Learning to Walk</a:t>
            </a:r>
          </a:p>
        </p:txBody>
      </p:sp>
    </p:spTree>
    <p:extLst>
      <p:ext uri="{BB962C8B-B14F-4D97-AF65-F5344CB8AC3E}">
        <p14:creationId xmlns:p14="http://schemas.microsoft.com/office/powerpoint/2010/main" val="3187657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IBO WALK -- finished.mpe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6064" y="1371600"/>
            <a:ext cx="6706536" cy="45726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1722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 pitchFamily="34" charset="0"/>
                <a:cs typeface="Calibri" pitchFamily="34" charset="0"/>
              </a:rPr>
              <a:t>Finished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18191" y="6488668"/>
            <a:ext cx="305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/>
                <a:cs typeface="Calibri"/>
              </a:rPr>
              <a:t>[Video: AIBO WALK – finished]</a:t>
            </a:r>
          </a:p>
        </p:txBody>
      </p:sp>
      <p:sp>
        <p:nvSpPr>
          <p:cNvPr id="7" name="TextBox 12"/>
          <p:cNvSpPr txBox="1">
            <a:spLocks noChangeArrowheads="1"/>
          </p:cNvSpPr>
          <p:nvPr/>
        </p:nvSpPr>
        <p:spPr bwMode="auto">
          <a:xfrm>
            <a:off x="0" y="6457890"/>
            <a:ext cx="28109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latin typeface="Calibri" pitchFamily="34" charset="0"/>
              </a:rPr>
              <a:t>[Kohl and Stone, ICRA 2004]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92BC4-A0BA-354E-8CA4-482DE54234BB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44AB1674-2650-B643-9A9E-D58CD516A0D5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Example: Learning to Walk</a:t>
            </a:r>
          </a:p>
        </p:txBody>
      </p:sp>
    </p:spTree>
    <p:extLst>
      <p:ext uri="{BB962C8B-B14F-4D97-AF65-F5344CB8AC3E}">
        <p14:creationId xmlns:p14="http://schemas.microsoft.com/office/powerpoint/2010/main" val="2378136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5" name="Object 2"/>
          <p:cNvGraphicFramePr>
            <a:graphicFrameLocks noChangeAspect="1"/>
          </p:cNvGraphicFramePr>
          <p:nvPr/>
        </p:nvGraphicFramePr>
        <p:xfrm>
          <a:off x="2667000" y="1600200"/>
          <a:ext cx="6934200" cy="3304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Photo Editor Photo" r:id="rId4" imgW="2126164" imgH="1013333" progId="MSPhotoEd.3">
                  <p:embed/>
                </p:oleObj>
              </mc:Choice>
              <mc:Fallback>
                <p:oleObj name="Photo Editor Photo" r:id="rId4" imgW="2126164" imgH="1013333" progId="MSPhotoEd.3">
                  <p:embed/>
                  <p:pic>
                    <p:nvPicPr>
                      <p:cNvPr id="23555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600200"/>
                        <a:ext cx="6934200" cy="330458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9291327" y="6393872"/>
            <a:ext cx="301242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itchFamily="34" charset="0"/>
              </a:rPr>
              <a:t>[Demo: Crawler Bot (L10D1)] </a:t>
            </a:r>
            <a:endParaRPr lang="en-US" dirty="0">
              <a:latin typeface="Calibri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FB7015-27F4-374B-8726-27FD4905A27D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8556A93A-2B95-DA44-B34C-1FE02916444C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Your Next Project: The Crawler</a:t>
            </a:r>
          </a:p>
        </p:txBody>
      </p:sp>
    </p:spTree>
    <p:extLst>
      <p:ext uri="{BB962C8B-B14F-4D97-AF65-F5344CB8AC3E}">
        <p14:creationId xmlns:p14="http://schemas.microsoft.com/office/powerpoint/2010/main" val="1787700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rawlerBot" descr="CrawlerBot">
            <a:hlinkClick r:id="" action="ppaction://media"/>
            <a:extLst>
              <a:ext uri="{FF2B5EF4-FFF2-40B4-BE49-F238E27FC236}">
                <a16:creationId xmlns:a16="http://schemas.microsoft.com/office/drawing/2014/main" id="{0B30C3DE-3C91-6141-8F44-13DFCB071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0770" y="1322388"/>
            <a:ext cx="8272779" cy="517048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2FA537-0901-DD4E-9CAA-AD2C67C8D312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652B06AC-D085-B149-81E1-00ADC46D3C52}"/>
              </a:ext>
            </a:extLst>
          </p:cNvPr>
          <p:cNvSpPr txBox="1">
            <a:spLocks/>
          </p:cNvSpPr>
          <p:nvPr/>
        </p:nvSpPr>
        <p:spPr>
          <a:xfrm>
            <a:off x="0" y="86703"/>
            <a:ext cx="12192000" cy="608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Video of the Crawler</a:t>
            </a:r>
          </a:p>
        </p:txBody>
      </p:sp>
    </p:spTree>
    <p:extLst>
      <p:ext uri="{BB962C8B-B14F-4D97-AF65-F5344CB8AC3E}">
        <p14:creationId xmlns:p14="http://schemas.microsoft.com/office/powerpoint/2010/main" val="247709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V^\pi(s) \leftarrow (1-\alpha) V^\pi(s) + \alpha \left[ \textcolor{Blue}{R(s,\pi(s),s') +  \gamma V^\pi(s')}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0"/>
  <p:tag name="PICTUREFILESIZE" val="3936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64"/>
  <p:tag name="PICTUREFILESIZE" val="72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(1-\alpha) Q(s,a) + (\alpha) \left[ sample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MAGNIFICATION" val="1183"/>
  <p:tag name="ORIGWIDTH" val="379"/>
  <p:tag name="PICTUREFILESIZE" val="2768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sample = R(s,a,s') + \gamma \max_{a'}Q(s',a')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51"/>
  <p:tag name="PICTUREFILESIZE" val="335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34737</TotalTime>
  <Words>1919</Words>
  <Application>Microsoft Macintosh PowerPoint</Application>
  <PresentationFormat>Widescreen</PresentationFormat>
  <Paragraphs>383</Paragraphs>
  <Slides>33</Slides>
  <Notes>3</Notes>
  <HiddenSlides>0</HiddenSlides>
  <MMClips>6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Photo Editor Photo</vt:lpstr>
      <vt:lpstr>Artificial  Intelligence</vt:lpstr>
      <vt:lpstr>Announcements</vt:lpstr>
      <vt:lpstr>PowerPoint Presentation</vt:lpstr>
      <vt:lpstr>Example: Learning to Walk/Run for Soccer</vt:lpstr>
      <vt:lpstr>Example: Learning to Walk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50</cp:revision>
  <dcterms:created xsi:type="dcterms:W3CDTF">2019-01-08T03:10:37Z</dcterms:created>
  <dcterms:modified xsi:type="dcterms:W3CDTF">2021-03-10T12:25:15Z</dcterms:modified>
</cp:coreProperties>
</file>